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media/image4.png>
</file>

<file path=ppt/media/image5.png>
</file>

<file path=ppt/media/image6.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 consists of Brandon, David, Santiago, and Tim.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chose to run an API </a:t>
            </a:r>
            <a:r>
              <a:rPr lang="en"/>
              <a:t>built from Polygon to extract VOHLC (Volume, Open, </a:t>
            </a:r>
            <a:r>
              <a:rPr lang="en">
                <a:solidFill>
                  <a:schemeClr val="dk1"/>
                </a:solidFill>
              </a:rPr>
              <a:t>Close, </a:t>
            </a:r>
            <a:r>
              <a:rPr lang="en"/>
              <a:t>High, Low) data for the crypto Bitcoin (BTC).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data from Polygon is extracted and run through a Terras framework to use neural network computing to provide a statistical analysis of the stock.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VOHLC data from the last date available is fed into Amazon Lambda to provide information to the Amazon Lex user who would be using a chat service / mobile app framework to purchase Apple stock.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e4d7f04863_1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e4d7f04863_1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4d8bcd55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4d8bcd55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e4d8bcd55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e4d8bcd55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e4d8bcd55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e4d8bcd55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e4d7f04863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e4d7f04863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Price, Open, High, Low, Volume, Change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e4d7f04863_1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e4d7f04863_1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e4d7f04863_1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e4d7f04863_1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e4d8bcd55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e4d8bcd55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4d7f04863_1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4d7f04863_1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e4d7f04863_1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e4d7f04863_1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e4d7f04863_1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e4d7f04863_1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polygon.io/docs/get_v2_aggs_ticker__stocksTicker__range__multiplier___timespan___from___to__anchor" TargetMode="External"/><Relationship Id="rId4" Type="http://schemas.openxmlformats.org/officeDocument/2006/relationships/hyperlink" Target="https://github.com/PacktPublishing/Machine-Learning-for-Algorithmic-Trading-Second-Edition" TargetMode="External"/><Relationship Id="rId5" Type="http://schemas.openxmlformats.org/officeDocument/2006/relationships/hyperlink" Target="https://github.com/ageron/handson-ml2" TargetMode="External"/><Relationship Id="rId6" Type="http://schemas.openxmlformats.org/officeDocument/2006/relationships/hyperlink" Target="https://www.tensorflow.org/api_docs/python/tf/keras/activa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600">
                <a:latin typeface="Arial"/>
                <a:ea typeface="Arial"/>
                <a:cs typeface="Arial"/>
                <a:sym typeface="Arial"/>
              </a:rPr>
              <a:t>Machine Learning Price Action</a:t>
            </a:r>
            <a:endParaRPr b="1" sz="2600">
              <a:latin typeface="Arial"/>
              <a:ea typeface="Arial"/>
              <a:cs typeface="Arial"/>
              <a:sym typeface="Arial"/>
            </a:endParaRPr>
          </a:p>
          <a:p>
            <a:pPr indent="0" lvl="0" marL="0" rtl="0" algn="l">
              <a:spcBef>
                <a:spcPts val="0"/>
              </a:spcBef>
              <a:spcAft>
                <a:spcPts val="0"/>
              </a:spcAft>
              <a:buNone/>
            </a:pPr>
            <a:r>
              <a:rPr b="1" lang="en" sz="2600">
                <a:latin typeface="Arial"/>
                <a:ea typeface="Arial"/>
                <a:cs typeface="Arial"/>
                <a:sym typeface="Arial"/>
              </a:rPr>
              <a:t>In financial markets </a:t>
            </a:r>
            <a:endParaRPr b="1" sz="2600">
              <a:latin typeface="Arial"/>
              <a:ea typeface="Arial"/>
              <a:cs typeface="Arial"/>
              <a:sym typeface="Arial"/>
            </a:endParaRPr>
          </a:p>
        </p:txBody>
      </p:sp>
      <p:sp>
        <p:nvSpPr>
          <p:cNvPr id="135" name="Google Shape;135;p13"/>
          <p:cNvSpPr txBox="1"/>
          <p:nvPr>
            <p:ph idx="1" type="subTitle"/>
          </p:nvPr>
        </p:nvSpPr>
        <p:spPr>
          <a:xfrm>
            <a:off x="6262800" y="3924900"/>
            <a:ext cx="2881200" cy="12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Brandon Chen</a:t>
            </a:r>
            <a:endParaRPr/>
          </a:p>
          <a:p>
            <a:pPr indent="0" lvl="0" marL="0" rtl="0" algn="l">
              <a:spcBef>
                <a:spcPts val="0"/>
              </a:spcBef>
              <a:spcAft>
                <a:spcPts val="0"/>
              </a:spcAft>
              <a:buNone/>
            </a:pPr>
            <a:r>
              <a:rPr lang="en"/>
              <a:t>David Zou</a:t>
            </a:r>
            <a:endParaRPr/>
          </a:p>
          <a:p>
            <a:pPr indent="0" lvl="0" marL="0" rtl="0" algn="l">
              <a:spcBef>
                <a:spcPts val="0"/>
              </a:spcBef>
              <a:spcAft>
                <a:spcPts val="0"/>
              </a:spcAft>
              <a:buNone/>
            </a:pPr>
            <a:r>
              <a:rPr lang="en"/>
              <a:t>Santiago Rosas</a:t>
            </a:r>
            <a:endParaRPr/>
          </a:p>
          <a:p>
            <a:pPr indent="0" lvl="0" marL="0" rtl="0" algn="l">
              <a:spcBef>
                <a:spcPts val="0"/>
              </a:spcBef>
              <a:spcAft>
                <a:spcPts val="0"/>
              </a:spcAft>
              <a:buNone/>
            </a:pPr>
            <a:r>
              <a:rPr lang="en"/>
              <a:t>Tim Kipper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 Improvements</a:t>
            </a:r>
            <a:endParaRPr/>
          </a:p>
        </p:txBody>
      </p:sp>
      <p:sp>
        <p:nvSpPr>
          <p:cNvPr id="197" name="Google Shape;197;p22"/>
          <p:cNvSpPr txBox="1"/>
          <p:nvPr>
            <p:ph idx="1" type="body"/>
          </p:nvPr>
        </p:nvSpPr>
        <p:spPr>
          <a:xfrm>
            <a:off x="1297500" y="1567550"/>
            <a:ext cx="62913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Based upon the framework created, we would like to expand the usability of the product to incorporate other financial instruments such as:</a:t>
            </a:r>
            <a:endParaRPr/>
          </a:p>
          <a:p>
            <a:pPr indent="-311150" lvl="0" marL="457200" rtl="0" algn="l">
              <a:spcBef>
                <a:spcPts val="1200"/>
              </a:spcBef>
              <a:spcAft>
                <a:spcPts val="0"/>
              </a:spcAft>
              <a:buSzPts val="1300"/>
              <a:buChar char="●"/>
            </a:pPr>
            <a:r>
              <a:rPr lang="en"/>
              <a:t>The </a:t>
            </a:r>
            <a:r>
              <a:rPr lang="en"/>
              <a:t>ability to analyze the entire stock or ETF universe or various asset classes all at once </a:t>
            </a:r>
            <a:endParaRPr/>
          </a:p>
          <a:p>
            <a:pPr indent="-311150" lvl="0" marL="457200" rtl="0" algn="l">
              <a:spcBef>
                <a:spcPts val="0"/>
              </a:spcBef>
              <a:spcAft>
                <a:spcPts val="0"/>
              </a:spcAft>
              <a:buSzPts val="1300"/>
              <a:buChar char="●"/>
            </a:pPr>
            <a:r>
              <a:rPr lang="en"/>
              <a:t>The ability to analyze and compare price patterns in different time frames ( ex. 15 min.,  30min., 45 min. Daily) </a:t>
            </a:r>
            <a:endParaRPr/>
          </a:p>
          <a:p>
            <a:pPr indent="-311150" lvl="0" marL="457200" rtl="0" algn="l">
              <a:spcBef>
                <a:spcPts val="0"/>
              </a:spcBef>
              <a:spcAft>
                <a:spcPts val="0"/>
              </a:spcAft>
              <a:buSzPts val="1300"/>
              <a:buChar char="●"/>
            </a:pPr>
            <a:r>
              <a:rPr lang="en"/>
              <a:t>The ability to identify various price patterns </a:t>
            </a:r>
            <a:endParaRPr/>
          </a:p>
          <a:p>
            <a:pPr indent="-311150" lvl="0" marL="457200" rtl="0" algn="l">
              <a:spcBef>
                <a:spcPts val="0"/>
              </a:spcBef>
              <a:spcAft>
                <a:spcPts val="0"/>
              </a:spcAft>
              <a:buSzPts val="1300"/>
              <a:buChar char="●"/>
            </a:pPr>
            <a:r>
              <a:rPr lang="en"/>
              <a:t>Further develop chatbot user interface to provide more information / interactivity for the user  (# of failstates for the security section, account recovery)</a:t>
            </a:r>
            <a:endParaRPr/>
          </a:p>
          <a:p>
            <a:pPr indent="-311150" lvl="0" marL="457200" rtl="0" algn="l">
              <a:spcBef>
                <a:spcPts val="0"/>
              </a:spcBef>
              <a:spcAft>
                <a:spcPts val="0"/>
              </a:spcAft>
              <a:buSzPts val="1300"/>
              <a:buChar char="●"/>
            </a:pPr>
            <a:r>
              <a:rPr lang="en"/>
              <a:t>Include more options for user identification to assure account security </a:t>
            </a:r>
            <a:endParaRPr/>
          </a:p>
          <a:p>
            <a:pPr indent="0" lvl="0" marL="45720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Resources and reference</a:t>
            </a:r>
            <a:endParaRPr/>
          </a:p>
          <a:p>
            <a:pPr indent="0" lvl="0" marL="0" rtl="0" algn="l">
              <a:spcBef>
                <a:spcPts val="0"/>
              </a:spcBef>
              <a:spcAft>
                <a:spcPts val="0"/>
              </a:spcAft>
              <a:buNone/>
            </a:pPr>
            <a:r>
              <a:t/>
            </a:r>
            <a:endParaRPr/>
          </a:p>
        </p:txBody>
      </p:sp>
      <p:sp>
        <p:nvSpPr>
          <p:cNvPr id="203" name="Google Shape;203;p23"/>
          <p:cNvSpPr txBox="1"/>
          <p:nvPr>
            <p:ph idx="1" type="body"/>
          </p:nvPr>
        </p:nvSpPr>
        <p:spPr>
          <a:xfrm>
            <a:off x="1297500" y="932450"/>
            <a:ext cx="7064400" cy="354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https://polygon.io/docs/get_v2_aggs_ticker__stocksTicker__range__multiplier___timespan___from___to__anchor</a:t>
            </a:r>
            <a:endParaRPr/>
          </a:p>
          <a:p>
            <a:pPr indent="0" lvl="0" marL="0" rtl="0" algn="l">
              <a:spcBef>
                <a:spcPts val="1200"/>
              </a:spcBef>
              <a:spcAft>
                <a:spcPts val="0"/>
              </a:spcAft>
              <a:buNone/>
            </a:pPr>
            <a:r>
              <a:rPr lang="en" u="sng">
                <a:solidFill>
                  <a:schemeClr val="hlink"/>
                </a:solidFill>
                <a:hlinkClick r:id="rId4"/>
              </a:rPr>
              <a:t>https://github.com/PacktPublishing/Machine-Learning-for-Algorithmic-Trading-Second-Edition</a:t>
            </a:r>
            <a:endParaRPr/>
          </a:p>
          <a:p>
            <a:pPr indent="0" lvl="0" marL="0" rtl="0" algn="l">
              <a:spcBef>
                <a:spcPts val="1200"/>
              </a:spcBef>
              <a:spcAft>
                <a:spcPts val="0"/>
              </a:spcAft>
              <a:buNone/>
            </a:pPr>
            <a:r>
              <a:rPr lang="en" u="sng">
                <a:solidFill>
                  <a:schemeClr val="hlink"/>
                </a:solidFill>
                <a:hlinkClick r:id="rId5"/>
              </a:rPr>
              <a:t>https://github.com/ageron/handson-ml2</a:t>
            </a:r>
            <a:endParaRPr/>
          </a:p>
          <a:p>
            <a:pPr indent="0" lvl="0" marL="0" rtl="0" algn="l">
              <a:spcBef>
                <a:spcPts val="1200"/>
              </a:spcBef>
              <a:spcAft>
                <a:spcPts val="0"/>
              </a:spcAft>
              <a:buNone/>
            </a:pPr>
            <a:r>
              <a:rPr lang="en" u="sng">
                <a:solidFill>
                  <a:schemeClr val="hlink"/>
                </a:solidFill>
                <a:hlinkClick r:id="rId6"/>
              </a:rPr>
              <a:t>https://www.tensorflow.org/api_docs/python/tf/keras/activations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4"/>
          <p:cNvSpPr txBox="1"/>
          <p:nvPr>
            <p:ph type="title"/>
          </p:nvPr>
        </p:nvSpPr>
        <p:spPr>
          <a:xfrm>
            <a:off x="3655700" y="1657650"/>
            <a:ext cx="26910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800"/>
              <a:t>END</a:t>
            </a:r>
            <a:endParaRPr sz="3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a:t>
            </a:r>
            <a:r>
              <a:rPr lang="en"/>
              <a:t>Disclaimer</a:t>
            </a:r>
            <a:r>
              <a:rPr lang="en"/>
              <a:t> </a:t>
            </a:r>
            <a:endParaRPr/>
          </a:p>
        </p:txBody>
      </p:sp>
      <p:sp>
        <p:nvSpPr>
          <p:cNvPr id="141" name="Google Shape;141;p14"/>
          <p:cNvSpPr txBox="1"/>
          <p:nvPr>
            <p:ph idx="1" type="body"/>
          </p:nvPr>
        </p:nvSpPr>
        <p:spPr>
          <a:xfrm>
            <a:off x="1297500" y="1567550"/>
            <a:ext cx="6667500" cy="29112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lang="en"/>
              <a:t>None of the information contained here constitutes an offer (or solicitation of an offer) to buy or sell any currency, product or financial instrument, to make any investment, or to participate in any particular trading strategy.</a:t>
            </a:r>
            <a:endParaRPr/>
          </a:p>
          <a:p>
            <a:pPr indent="0" lvl="0" marL="0" rtl="0" algn="l">
              <a:spcBef>
                <a:spcPts val="1200"/>
              </a:spcBef>
              <a:spcAft>
                <a:spcPts val="0"/>
              </a:spcAft>
              <a:buNone/>
            </a:pPr>
            <a:r>
              <a:rPr lang="en"/>
              <a:t>We </a:t>
            </a:r>
            <a:r>
              <a:rPr lang="en"/>
              <a:t>do not take into account of your personal investment objectives, specific investment goals, specific needs or financial situation and makes no representation and assumes no liability to the accuracy or completeness of the information provided here. The information and publications are not intended to be and do not constitute financial advice, investment advice, trading advice or any other advice or recommendation of any sort offered or endorsed. We  also does not warrant that such information and publications are accurate, up to date or applicable to the circumstances of any particular case</a:t>
            </a:r>
            <a:endParaRPr/>
          </a:p>
          <a:p>
            <a:pPr indent="0" lvl="0" marL="0" rtl="0" algn="l">
              <a:spcBef>
                <a:spcPts val="1200"/>
              </a:spcBef>
              <a:spcAft>
                <a:spcPts val="0"/>
              </a:spcAft>
              <a:buNone/>
            </a:pPr>
            <a:r>
              <a:rPr lang="en"/>
              <a:t>Any expression of opinion (which may be subject to change without notice) is personal to the author and the author makes no guarantee of any sort regarding accuracy or completeness of any information or analysis supplied.</a:t>
            </a:r>
            <a:endParaRPr/>
          </a:p>
          <a:p>
            <a:pPr indent="0" lvl="0" marL="0" rtl="0" algn="l">
              <a:spcBef>
                <a:spcPts val="1200"/>
              </a:spcBef>
              <a:spcAft>
                <a:spcPts val="0"/>
              </a:spcAft>
              <a:buNone/>
            </a:pPr>
            <a:r>
              <a:rPr lang="en"/>
              <a:t>We </a:t>
            </a:r>
            <a:r>
              <a:rPr lang="en"/>
              <a:t>are not responsible for any loss arising from any investment based on any perceived recommendation, forecast or any other information contained here. The contents of these publications should not be construed as an express or implied promise, guarantee or implication by us  that clients will profit or that losses in connection therewith can or will be limited, from reliance on any information set out here.</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Purpose</a:t>
            </a:r>
            <a:endParaRPr/>
          </a:p>
        </p:txBody>
      </p:sp>
      <p:sp>
        <p:nvSpPr>
          <p:cNvPr id="147" name="Google Shape;147;p15"/>
          <p:cNvSpPr txBox="1"/>
          <p:nvPr>
            <p:ph idx="1" type="body"/>
          </p:nvPr>
        </p:nvSpPr>
        <p:spPr>
          <a:xfrm>
            <a:off x="1297500" y="1338700"/>
            <a:ext cx="4092600" cy="2911200"/>
          </a:xfrm>
          <a:prstGeom prst="rect">
            <a:avLst/>
          </a:prstGeom>
        </p:spPr>
        <p:txBody>
          <a:bodyPr anchorCtr="0" anchor="t" bIns="91425" lIns="91425" spcFirstLastPara="1" rIns="91425" wrap="square" tIns="91425">
            <a:normAutofit fontScale="92500" lnSpcReduction="10000"/>
          </a:bodyPr>
          <a:lstStyle/>
          <a:p>
            <a:pPr indent="-304958" lvl="0" marL="457200" rtl="0" algn="l">
              <a:spcBef>
                <a:spcPts val="0"/>
              </a:spcBef>
              <a:spcAft>
                <a:spcPts val="0"/>
              </a:spcAft>
              <a:buSzPct val="100000"/>
              <a:buChar char="●"/>
            </a:pPr>
            <a:r>
              <a:rPr lang="en"/>
              <a:t>To provide the end-user a brief review of relevant information regarding a particular financial instrument’s key information (POHL) prior to purchase </a:t>
            </a:r>
            <a:endParaRPr/>
          </a:p>
          <a:p>
            <a:pPr indent="-293211" lvl="1" marL="914400" rtl="0" algn="l">
              <a:spcBef>
                <a:spcPts val="0"/>
              </a:spcBef>
              <a:spcAft>
                <a:spcPts val="0"/>
              </a:spcAft>
              <a:buSzPct val="100000"/>
              <a:buChar char="○"/>
            </a:pPr>
            <a:r>
              <a:rPr lang="en"/>
              <a:t>Price, Open, High, Low</a:t>
            </a:r>
            <a:endParaRPr/>
          </a:p>
          <a:p>
            <a:pPr indent="-304958" lvl="0" marL="457200" rtl="0" algn="l">
              <a:spcBef>
                <a:spcPts val="0"/>
              </a:spcBef>
              <a:spcAft>
                <a:spcPts val="0"/>
              </a:spcAft>
              <a:buSzPct val="100000"/>
              <a:buChar char="●"/>
            </a:pPr>
            <a:r>
              <a:rPr lang="en"/>
              <a:t>Product is aimed towards beginner / </a:t>
            </a:r>
            <a:r>
              <a:rPr lang="en"/>
              <a:t>intermediate</a:t>
            </a:r>
            <a:r>
              <a:rPr lang="en"/>
              <a:t> users who want a simple, </a:t>
            </a:r>
            <a:r>
              <a:rPr lang="en"/>
              <a:t>accessible</a:t>
            </a:r>
            <a:r>
              <a:rPr lang="en"/>
              <a:t> interface</a:t>
            </a:r>
            <a:endParaRPr/>
          </a:p>
          <a:p>
            <a:pPr indent="-304958" lvl="0" marL="457200" rtl="0" algn="l">
              <a:spcBef>
                <a:spcPts val="0"/>
              </a:spcBef>
              <a:spcAft>
                <a:spcPts val="0"/>
              </a:spcAft>
              <a:buSzPct val="100000"/>
              <a:buChar char="●"/>
            </a:pPr>
            <a:r>
              <a:rPr lang="en"/>
              <a:t>Act as an tool for trader to identify certain price </a:t>
            </a:r>
            <a:r>
              <a:rPr lang="en"/>
              <a:t>patterns</a:t>
            </a:r>
            <a:r>
              <a:rPr lang="en"/>
              <a:t> in the market using a </a:t>
            </a:r>
            <a:r>
              <a:rPr lang="en"/>
              <a:t>quantitative</a:t>
            </a:r>
            <a:r>
              <a:rPr lang="en"/>
              <a:t> </a:t>
            </a:r>
            <a:r>
              <a:rPr lang="en"/>
              <a:t>approach</a:t>
            </a:r>
            <a:r>
              <a:rPr lang="en"/>
              <a:t> via machine learning</a:t>
            </a:r>
            <a:endParaRPr/>
          </a:p>
          <a:p>
            <a:pPr indent="-304958" lvl="0" marL="457200" rtl="0" algn="l">
              <a:spcBef>
                <a:spcPts val="0"/>
              </a:spcBef>
              <a:spcAft>
                <a:spcPts val="0"/>
              </a:spcAft>
              <a:buSzPct val="100000"/>
              <a:buChar char="●"/>
            </a:pPr>
            <a:r>
              <a:rPr lang="en"/>
              <a:t>To </a:t>
            </a:r>
            <a:r>
              <a:rPr lang="en"/>
              <a:t>identity</a:t>
            </a:r>
            <a:r>
              <a:rPr lang="en"/>
              <a:t> how certain price patterns performs historically </a:t>
            </a:r>
            <a:endParaRPr/>
          </a:p>
          <a:p>
            <a:pPr indent="0" lvl="0" marL="457200" rtl="0" algn="l">
              <a:spcBef>
                <a:spcPts val="1200"/>
              </a:spcBef>
              <a:spcAft>
                <a:spcPts val="1200"/>
              </a:spcAft>
              <a:buNone/>
            </a:pPr>
            <a:r>
              <a:t/>
            </a:r>
            <a:endParaRPr/>
          </a:p>
        </p:txBody>
      </p:sp>
      <p:pic>
        <p:nvPicPr>
          <p:cNvPr id="148" name="Google Shape;148;p15"/>
          <p:cNvPicPr preferRelativeResize="0"/>
          <p:nvPr/>
        </p:nvPicPr>
        <p:blipFill>
          <a:blip r:embed="rId3">
            <a:alphaModFix/>
          </a:blip>
          <a:stretch>
            <a:fillRect/>
          </a:stretch>
        </p:blipFill>
        <p:spPr>
          <a:xfrm>
            <a:off x="5656845" y="2571750"/>
            <a:ext cx="3050450" cy="2133700"/>
          </a:xfrm>
          <a:prstGeom prst="rect">
            <a:avLst/>
          </a:prstGeom>
          <a:noFill/>
          <a:ln>
            <a:noFill/>
          </a:ln>
        </p:spPr>
      </p:pic>
      <p:pic>
        <p:nvPicPr>
          <p:cNvPr id="149" name="Google Shape;149;p15"/>
          <p:cNvPicPr preferRelativeResize="0"/>
          <p:nvPr/>
        </p:nvPicPr>
        <p:blipFill>
          <a:blip r:embed="rId4">
            <a:alphaModFix/>
          </a:blip>
          <a:stretch>
            <a:fillRect/>
          </a:stretch>
        </p:blipFill>
        <p:spPr>
          <a:xfrm>
            <a:off x="5656850" y="393750"/>
            <a:ext cx="3050450" cy="21336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Technologies</a:t>
            </a:r>
            <a:endParaRPr/>
          </a:p>
        </p:txBody>
      </p:sp>
      <p:sp>
        <p:nvSpPr>
          <p:cNvPr id="155" name="Google Shape;155;p16"/>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Python</a:t>
            </a:r>
            <a:endParaRPr/>
          </a:p>
          <a:p>
            <a:pPr indent="-311150" lvl="0" marL="457200" rtl="0" algn="l">
              <a:spcBef>
                <a:spcPts val="0"/>
              </a:spcBef>
              <a:spcAft>
                <a:spcPts val="0"/>
              </a:spcAft>
              <a:buSzPts val="1300"/>
              <a:buChar char="●"/>
            </a:pPr>
            <a:r>
              <a:rPr lang="en"/>
              <a:t>Jupyter Lab</a:t>
            </a:r>
            <a:endParaRPr/>
          </a:p>
          <a:p>
            <a:pPr indent="-311150" lvl="0" marL="457200" rtl="0" algn="l">
              <a:spcBef>
                <a:spcPts val="0"/>
              </a:spcBef>
              <a:spcAft>
                <a:spcPts val="0"/>
              </a:spcAft>
              <a:buSzPts val="1300"/>
              <a:buChar char="●"/>
            </a:pPr>
            <a:r>
              <a:rPr lang="en"/>
              <a:t>Google Collab</a:t>
            </a:r>
            <a:endParaRPr/>
          </a:p>
          <a:p>
            <a:pPr indent="-311150" lvl="0" marL="457200" rtl="0" algn="l">
              <a:spcBef>
                <a:spcPts val="0"/>
              </a:spcBef>
              <a:spcAft>
                <a:spcPts val="0"/>
              </a:spcAft>
              <a:buSzPts val="1300"/>
              <a:buChar char="●"/>
            </a:pPr>
            <a:r>
              <a:rPr lang="en"/>
              <a:t>Amazon Lambda</a:t>
            </a:r>
            <a:endParaRPr/>
          </a:p>
          <a:p>
            <a:pPr indent="-311150" lvl="0" marL="457200" rtl="0" algn="l">
              <a:spcBef>
                <a:spcPts val="0"/>
              </a:spcBef>
              <a:spcAft>
                <a:spcPts val="0"/>
              </a:spcAft>
              <a:buSzPts val="1300"/>
              <a:buChar char="●"/>
            </a:pPr>
            <a:r>
              <a:rPr lang="en"/>
              <a:t>Amazon Lex</a:t>
            </a:r>
            <a:endParaRPr/>
          </a:p>
        </p:txBody>
      </p:sp>
      <p:pic>
        <p:nvPicPr>
          <p:cNvPr id="156" name="Google Shape;156;p16"/>
          <p:cNvPicPr preferRelativeResize="0"/>
          <p:nvPr/>
        </p:nvPicPr>
        <p:blipFill rotWithShape="1">
          <a:blip r:embed="rId3">
            <a:alphaModFix/>
          </a:blip>
          <a:srcRect b="45784" l="60098" r="3431" t="23420"/>
          <a:stretch/>
        </p:blipFill>
        <p:spPr>
          <a:xfrm>
            <a:off x="4527000" y="1487625"/>
            <a:ext cx="3809398" cy="19273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a:t>
            </a:r>
            <a:endParaRPr/>
          </a:p>
        </p:txBody>
      </p:sp>
      <p:sp>
        <p:nvSpPr>
          <p:cNvPr id="162" name="Google Shape;162;p17"/>
          <p:cNvSpPr txBox="1"/>
          <p:nvPr>
            <p:ph idx="1" type="body"/>
          </p:nvPr>
        </p:nvSpPr>
        <p:spPr>
          <a:xfrm>
            <a:off x="1351650" y="836200"/>
            <a:ext cx="7166700" cy="3771900"/>
          </a:xfrm>
          <a:prstGeom prst="rect">
            <a:avLst/>
          </a:prstGeom>
        </p:spPr>
        <p:txBody>
          <a:bodyPr anchorCtr="0" anchor="t" bIns="91425" lIns="91425" spcFirstLastPara="1" rIns="91425" wrap="square" tIns="91425">
            <a:normAutofit lnSpcReduction="10000"/>
          </a:bodyPr>
          <a:lstStyle/>
          <a:p>
            <a:pPr indent="0" lvl="0" marL="0" rtl="0" algn="l">
              <a:lnSpc>
                <a:spcPct val="105000"/>
              </a:lnSpc>
              <a:spcBef>
                <a:spcPts val="0"/>
              </a:spcBef>
              <a:spcAft>
                <a:spcPts val="0"/>
              </a:spcAft>
              <a:buNone/>
            </a:pPr>
            <a:r>
              <a:rPr lang="en" sz="1200"/>
              <a:t>Sourcing:</a:t>
            </a:r>
            <a:endParaRPr sz="1200"/>
          </a:p>
          <a:p>
            <a:pPr indent="-304800" lvl="0" marL="457200" rtl="0" algn="l">
              <a:lnSpc>
                <a:spcPct val="105000"/>
              </a:lnSpc>
              <a:spcBef>
                <a:spcPts val="1200"/>
              </a:spcBef>
              <a:spcAft>
                <a:spcPts val="0"/>
              </a:spcAft>
              <a:buSzPts val="1200"/>
              <a:buChar char="●"/>
            </a:pPr>
            <a:r>
              <a:rPr lang="en" sz="1200"/>
              <a:t>Polygon.io</a:t>
            </a:r>
            <a:endParaRPr sz="1200"/>
          </a:p>
          <a:p>
            <a:pPr indent="0" lvl="0" marL="0" rtl="0" algn="l">
              <a:lnSpc>
                <a:spcPct val="105000"/>
              </a:lnSpc>
              <a:spcBef>
                <a:spcPts val="1200"/>
              </a:spcBef>
              <a:spcAft>
                <a:spcPts val="0"/>
              </a:spcAft>
              <a:buNone/>
            </a:pPr>
            <a:r>
              <a:rPr lang="en" sz="1200"/>
              <a:t>Data type:</a:t>
            </a:r>
            <a:endParaRPr sz="1200"/>
          </a:p>
          <a:p>
            <a:pPr indent="-304800" lvl="0" marL="457200" rtl="0" algn="l">
              <a:lnSpc>
                <a:spcPct val="105000"/>
              </a:lnSpc>
              <a:spcBef>
                <a:spcPts val="1200"/>
              </a:spcBef>
              <a:spcAft>
                <a:spcPts val="0"/>
              </a:spcAft>
              <a:buSzPts val="1200"/>
              <a:buChar char="●"/>
            </a:pPr>
            <a:r>
              <a:rPr lang="en" sz="1200"/>
              <a:t>Data is extracted as Comma </a:t>
            </a:r>
            <a:r>
              <a:rPr lang="en" sz="1200"/>
              <a:t>Separated</a:t>
            </a:r>
            <a:r>
              <a:rPr lang="en" sz="1200"/>
              <a:t> Value (CSV)</a:t>
            </a:r>
            <a:endParaRPr sz="1200"/>
          </a:p>
          <a:p>
            <a:pPr indent="0" lvl="0" marL="0" rtl="0" algn="l">
              <a:lnSpc>
                <a:spcPct val="105000"/>
              </a:lnSpc>
              <a:spcBef>
                <a:spcPts val="1200"/>
              </a:spcBef>
              <a:spcAft>
                <a:spcPts val="0"/>
              </a:spcAft>
              <a:buNone/>
            </a:pPr>
            <a:r>
              <a:rPr lang="en" sz="1200"/>
              <a:t>Data Specs:</a:t>
            </a:r>
            <a:endParaRPr sz="1200"/>
          </a:p>
          <a:p>
            <a:pPr indent="-304800" lvl="0" marL="457200" rtl="0" algn="l">
              <a:lnSpc>
                <a:spcPct val="105000"/>
              </a:lnSpc>
              <a:spcBef>
                <a:spcPts val="1200"/>
              </a:spcBef>
              <a:spcAft>
                <a:spcPts val="0"/>
              </a:spcAft>
              <a:buSzPts val="1200"/>
              <a:buChar char="●"/>
            </a:pPr>
            <a:r>
              <a:rPr lang="en" sz="1200"/>
              <a:t>Bitcoin</a:t>
            </a:r>
            <a:endParaRPr sz="1200"/>
          </a:p>
          <a:p>
            <a:pPr indent="-304800" lvl="0" marL="457200" rtl="0" algn="l">
              <a:lnSpc>
                <a:spcPct val="105000"/>
              </a:lnSpc>
              <a:spcBef>
                <a:spcPts val="0"/>
              </a:spcBef>
              <a:spcAft>
                <a:spcPts val="0"/>
              </a:spcAft>
              <a:buSzPts val="1200"/>
              <a:buChar char="●"/>
            </a:pPr>
            <a:r>
              <a:rPr lang="en" sz="1200"/>
              <a:t>Ticker : BTC</a:t>
            </a:r>
            <a:endParaRPr sz="1200"/>
          </a:p>
          <a:p>
            <a:pPr indent="-304800" lvl="0" marL="457200" rtl="0" algn="l">
              <a:lnSpc>
                <a:spcPct val="105000"/>
              </a:lnSpc>
              <a:spcBef>
                <a:spcPts val="0"/>
              </a:spcBef>
              <a:spcAft>
                <a:spcPts val="0"/>
              </a:spcAft>
              <a:buSzPts val="1200"/>
              <a:buChar char="●"/>
            </a:pPr>
            <a:r>
              <a:rPr lang="en" sz="1200"/>
              <a:t>Range: </a:t>
            </a:r>
            <a:r>
              <a:rPr lang="en" sz="1200"/>
              <a:t>2017/01/01 ~ </a:t>
            </a:r>
            <a:r>
              <a:rPr lang="en" sz="1200"/>
              <a:t>2021/05/13  </a:t>
            </a:r>
            <a:endParaRPr sz="1200"/>
          </a:p>
          <a:p>
            <a:pPr indent="-304800" lvl="0" marL="457200" rtl="0" algn="l">
              <a:lnSpc>
                <a:spcPct val="105000"/>
              </a:lnSpc>
              <a:spcBef>
                <a:spcPts val="0"/>
              </a:spcBef>
              <a:spcAft>
                <a:spcPts val="0"/>
              </a:spcAft>
              <a:buSzPts val="1200"/>
              <a:buChar char="●"/>
            </a:pPr>
            <a:r>
              <a:rPr lang="en" sz="1200"/>
              <a:t>Time frame: 1 day</a:t>
            </a:r>
            <a:endParaRPr sz="1200"/>
          </a:p>
          <a:p>
            <a:pPr indent="0" lvl="0" marL="0" rtl="0" algn="l">
              <a:lnSpc>
                <a:spcPct val="105000"/>
              </a:lnSpc>
              <a:spcBef>
                <a:spcPts val="1200"/>
              </a:spcBef>
              <a:spcAft>
                <a:spcPts val="0"/>
              </a:spcAft>
              <a:buNone/>
            </a:pPr>
            <a:r>
              <a:rPr lang="en" sz="1200"/>
              <a:t>Clean up:</a:t>
            </a:r>
            <a:endParaRPr sz="1200"/>
          </a:p>
          <a:p>
            <a:pPr indent="-304800" lvl="0" marL="457200" rtl="0" algn="l">
              <a:lnSpc>
                <a:spcPct val="105000"/>
              </a:lnSpc>
              <a:spcBef>
                <a:spcPts val="1200"/>
              </a:spcBef>
              <a:spcAft>
                <a:spcPts val="0"/>
              </a:spcAft>
              <a:buSzPts val="1200"/>
              <a:buChar char="●"/>
            </a:pPr>
            <a:r>
              <a:rPr lang="en" sz="1200"/>
              <a:t>Data was collected from the range of January 2017 to May 2021 for BTC</a:t>
            </a:r>
            <a:endParaRPr sz="1200"/>
          </a:p>
          <a:p>
            <a:pPr indent="-304800" lvl="0" marL="457200" rtl="0" algn="l">
              <a:lnSpc>
                <a:spcPct val="105000"/>
              </a:lnSpc>
              <a:spcBef>
                <a:spcPts val="0"/>
              </a:spcBef>
              <a:spcAft>
                <a:spcPts val="0"/>
              </a:spcAft>
              <a:buSzPts val="1200"/>
              <a:buChar char="●"/>
            </a:pPr>
            <a:r>
              <a:rPr lang="en" sz="1200"/>
              <a:t>Data was reconfigured into dataframes using Pandas</a:t>
            </a:r>
            <a:endParaRPr sz="1200"/>
          </a:p>
          <a:p>
            <a:pPr indent="-304800" lvl="0" marL="457200" rtl="0" algn="l">
              <a:lnSpc>
                <a:spcPct val="105000"/>
              </a:lnSpc>
              <a:spcBef>
                <a:spcPts val="0"/>
              </a:spcBef>
              <a:spcAft>
                <a:spcPts val="0"/>
              </a:spcAft>
              <a:buSzPts val="1200"/>
              <a:buChar char="●"/>
            </a:pPr>
            <a:r>
              <a:rPr lang="en" sz="1200"/>
              <a:t>Columns: Time, Volume, Open, Close, High, Low, Percentage Change</a:t>
            </a:r>
            <a:endParaRPr sz="1200"/>
          </a:p>
          <a:p>
            <a:pPr indent="-304800" lvl="0" marL="457200" rtl="0" algn="l">
              <a:lnSpc>
                <a:spcPct val="105000"/>
              </a:lnSpc>
              <a:spcBef>
                <a:spcPts val="0"/>
              </a:spcBef>
              <a:spcAft>
                <a:spcPts val="0"/>
              </a:spcAft>
              <a:buSzPts val="1200"/>
              <a:buChar char="●"/>
            </a:pPr>
            <a:r>
              <a:rPr lang="en" sz="1200"/>
              <a:t>Values for BTC were converted from string to int for ease of use / manipulation</a:t>
            </a:r>
            <a:endParaRPr sz="1200"/>
          </a:p>
        </p:txBody>
      </p:sp>
      <p:pic>
        <p:nvPicPr>
          <p:cNvPr id="163" name="Google Shape;163;p17"/>
          <p:cNvPicPr preferRelativeResize="0"/>
          <p:nvPr/>
        </p:nvPicPr>
        <p:blipFill rotWithShape="1">
          <a:blip r:embed="rId3">
            <a:alphaModFix/>
          </a:blip>
          <a:srcRect b="51875" l="59533" r="4687" t="24236"/>
          <a:stretch/>
        </p:blipFill>
        <p:spPr>
          <a:xfrm>
            <a:off x="6619101" y="1138300"/>
            <a:ext cx="1790848" cy="10536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Setting </a:t>
            </a:r>
            <a:r>
              <a:rPr lang="en"/>
              <a:t>Neural</a:t>
            </a:r>
            <a:r>
              <a:rPr lang="en"/>
              <a:t> Network Model for BTC</a:t>
            </a:r>
            <a:endParaRPr/>
          </a:p>
        </p:txBody>
      </p:sp>
      <p:sp>
        <p:nvSpPr>
          <p:cNvPr id="169" name="Google Shape;169;p18"/>
          <p:cNvSpPr txBox="1"/>
          <p:nvPr>
            <p:ph idx="1" type="body"/>
          </p:nvPr>
        </p:nvSpPr>
        <p:spPr>
          <a:xfrm>
            <a:off x="1297500" y="1567550"/>
            <a:ext cx="60057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Dropped </a:t>
            </a:r>
            <a:r>
              <a:rPr lang="en"/>
              <a:t>irrelevant</a:t>
            </a:r>
            <a:r>
              <a:rPr lang="en"/>
              <a:t> column (‘Time’) from Data Frame.</a:t>
            </a:r>
            <a:endParaRPr/>
          </a:p>
          <a:p>
            <a:pPr indent="-311150" lvl="0" marL="457200" rtl="0" algn="l">
              <a:spcBef>
                <a:spcPts val="0"/>
              </a:spcBef>
              <a:spcAft>
                <a:spcPts val="0"/>
              </a:spcAft>
              <a:buSzPts val="1300"/>
              <a:buChar char="●"/>
            </a:pPr>
            <a:r>
              <a:rPr lang="en"/>
              <a:t>Added ‘Signal’ 0/1 based on Change Percent.</a:t>
            </a:r>
            <a:endParaRPr/>
          </a:p>
          <a:p>
            <a:pPr indent="-311150" lvl="0" marL="457200" rtl="0" algn="l">
              <a:spcBef>
                <a:spcPts val="0"/>
              </a:spcBef>
              <a:spcAft>
                <a:spcPts val="0"/>
              </a:spcAft>
              <a:buSzPts val="1300"/>
              <a:buChar char="●"/>
            </a:pPr>
            <a:r>
              <a:rPr lang="en"/>
              <a:t>Used OneHotEncoder to encode the categorical variables.</a:t>
            </a:r>
            <a:endParaRPr/>
          </a:p>
          <a:p>
            <a:pPr indent="-311150" lvl="0" marL="457200" rtl="0" algn="l">
              <a:spcBef>
                <a:spcPts val="0"/>
              </a:spcBef>
              <a:spcAft>
                <a:spcPts val="0"/>
              </a:spcAft>
              <a:buSzPts val="1300"/>
              <a:buChar char="●"/>
            </a:pPr>
            <a:r>
              <a:rPr lang="en"/>
              <a:t>Combined numerical variables and encoded </a:t>
            </a:r>
            <a:r>
              <a:rPr lang="en"/>
              <a:t>variables</a:t>
            </a:r>
            <a:r>
              <a:rPr lang="en"/>
              <a:t> into one Data Frame</a:t>
            </a:r>
            <a:endParaRPr/>
          </a:p>
        </p:txBody>
      </p:sp>
      <p:pic>
        <p:nvPicPr>
          <p:cNvPr id="170" name="Google Shape;170;p18"/>
          <p:cNvPicPr preferRelativeResize="0"/>
          <p:nvPr/>
        </p:nvPicPr>
        <p:blipFill>
          <a:blip r:embed="rId3">
            <a:alphaModFix/>
          </a:blip>
          <a:stretch>
            <a:fillRect/>
          </a:stretch>
        </p:blipFill>
        <p:spPr>
          <a:xfrm>
            <a:off x="920400" y="2884362"/>
            <a:ext cx="7303201" cy="171058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Building Neural Network Model for BTC</a:t>
            </a:r>
            <a:endParaRPr/>
          </a:p>
        </p:txBody>
      </p:sp>
      <p:sp>
        <p:nvSpPr>
          <p:cNvPr id="176" name="Google Shape;176;p19"/>
          <p:cNvSpPr txBox="1"/>
          <p:nvPr>
            <p:ph idx="1" type="body"/>
          </p:nvPr>
        </p:nvSpPr>
        <p:spPr>
          <a:xfrm>
            <a:off x="1052550" y="13078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Set up X, y train and test data, and used StandardScaler to fit.</a:t>
            </a:r>
            <a:endParaRPr/>
          </a:p>
          <a:p>
            <a:pPr indent="-311150" lvl="0" marL="457200" rtl="0" algn="l">
              <a:spcBef>
                <a:spcPts val="0"/>
              </a:spcBef>
              <a:spcAft>
                <a:spcPts val="0"/>
              </a:spcAft>
              <a:buSzPts val="1300"/>
              <a:buChar char="●"/>
            </a:pPr>
            <a:r>
              <a:rPr lang="en"/>
              <a:t>Defined number of inputs, hidden nodes for layers.</a:t>
            </a:r>
            <a:endParaRPr/>
          </a:p>
          <a:p>
            <a:pPr indent="-311150" lvl="0" marL="457200" rtl="0" algn="l">
              <a:spcBef>
                <a:spcPts val="0"/>
              </a:spcBef>
              <a:spcAft>
                <a:spcPts val="0"/>
              </a:spcAft>
              <a:buSzPts val="1300"/>
              <a:buChar char="●"/>
            </a:pPr>
            <a:r>
              <a:rPr lang="en"/>
              <a:t>Added different activation ‘relu’, ‘selu’ and ‘linear’ as activation module.</a:t>
            </a:r>
            <a:endParaRPr/>
          </a:p>
          <a:p>
            <a:pPr indent="-311150" lvl="0" marL="457200" rtl="0" algn="l">
              <a:spcBef>
                <a:spcPts val="0"/>
              </a:spcBef>
              <a:spcAft>
                <a:spcPts val="0"/>
              </a:spcAft>
              <a:buSzPts val="1300"/>
              <a:buChar char="●"/>
            </a:pPr>
            <a:r>
              <a:rPr lang="en"/>
              <a:t>Used 100 epochs to train the data.</a:t>
            </a:r>
            <a:endParaRPr/>
          </a:p>
        </p:txBody>
      </p:sp>
      <p:pic>
        <p:nvPicPr>
          <p:cNvPr id="177" name="Google Shape;177;p19"/>
          <p:cNvPicPr preferRelativeResize="0"/>
          <p:nvPr/>
        </p:nvPicPr>
        <p:blipFill>
          <a:blip r:embed="rId3">
            <a:alphaModFix/>
          </a:blip>
          <a:stretch>
            <a:fillRect/>
          </a:stretch>
        </p:blipFill>
        <p:spPr>
          <a:xfrm>
            <a:off x="1685950" y="2986533"/>
            <a:ext cx="5772099" cy="123252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Amazon Web Services - Lambda / Lex</a:t>
            </a:r>
            <a:endParaRPr/>
          </a:p>
        </p:txBody>
      </p:sp>
      <p:sp>
        <p:nvSpPr>
          <p:cNvPr id="183" name="Google Shape;183;p20"/>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Amazon Web Service chatbot user interface:</a:t>
            </a:r>
            <a:endParaRPr/>
          </a:p>
          <a:p>
            <a:pPr indent="-311150" lvl="0" marL="457200" rtl="0" algn="l">
              <a:spcBef>
                <a:spcPts val="1200"/>
              </a:spcBef>
              <a:spcAft>
                <a:spcPts val="0"/>
              </a:spcAft>
              <a:buSzPts val="1300"/>
              <a:buChar char="●"/>
            </a:pPr>
            <a:r>
              <a:rPr lang="en"/>
              <a:t>To import the most recent information regarding the investment’s key information</a:t>
            </a:r>
            <a:endParaRPr/>
          </a:p>
          <a:p>
            <a:pPr indent="-311150" lvl="0" marL="457200" rtl="0" algn="l">
              <a:spcBef>
                <a:spcPts val="0"/>
              </a:spcBef>
              <a:spcAft>
                <a:spcPts val="0"/>
              </a:spcAft>
              <a:buSzPts val="1300"/>
              <a:buChar char="●"/>
            </a:pPr>
            <a:r>
              <a:rPr lang="en"/>
              <a:t>To serve as validation for the individual’s account</a:t>
            </a:r>
            <a:endParaRPr/>
          </a:p>
          <a:p>
            <a:pPr indent="-311150" lvl="0" marL="457200" rtl="0" algn="l">
              <a:spcBef>
                <a:spcPts val="0"/>
              </a:spcBef>
              <a:spcAft>
                <a:spcPts val="0"/>
              </a:spcAft>
              <a:buSzPts val="1300"/>
              <a:buChar char="●"/>
            </a:pPr>
            <a:r>
              <a:rPr lang="en"/>
              <a:t>Provide some simple information for the investor to consider prior to authorizing purchase / sale</a:t>
            </a:r>
            <a:endParaRPr/>
          </a:p>
        </p:txBody>
      </p:sp>
      <p:pic>
        <p:nvPicPr>
          <p:cNvPr id="184" name="Google Shape;184;p20"/>
          <p:cNvPicPr preferRelativeResize="0"/>
          <p:nvPr/>
        </p:nvPicPr>
        <p:blipFill>
          <a:blip r:embed="rId3">
            <a:alphaModFix/>
          </a:blip>
          <a:stretch>
            <a:fillRect/>
          </a:stretch>
        </p:blipFill>
        <p:spPr>
          <a:xfrm>
            <a:off x="5820675" y="846601"/>
            <a:ext cx="2515725" cy="3885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a:t>
            </a:r>
            <a:endParaRPr/>
          </a:p>
        </p:txBody>
      </p:sp>
      <p:sp>
        <p:nvSpPr>
          <p:cNvPr id="190" name="Google Shape;190;p21"/>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Based upon the statistical report created by our neural network model, there exists room for further improvement</a:t>
            </a:r>
            <a:endParaRPr/>
          </a:p>
          <a:p>
            <a:pPr indent="-311150" lvl="0" marL="457200" rtl="0" algn="l">
              <a:spcBef>
                <a:spcPts val="0"/>
              </a:spcBef>
              <a:spcAft>
                <a:spcPts val="0"/>
              </a:spcAft>
              <a:buSzPts val="1300"/>
              <a:buChar char="●"/>
            </a:pPr>
            <a:r>
              <a:rPr lang="en"/>
              <a:t>Can an increase in accuracy, and lowering in loss, be achievable by means of culling unnecessary data fed into the model ?</a:t>
            </a:r>
            <a:endParaRPr/>
          </a:p>
          <a:p>
            <a:pPr indent="-311150" lvl="0" marL="457200" rtl="0" algn="l">
              <a:spcBef>
                <a:spcPts val="0"/>
              </a:spcBef>
              <a:spcAft>
                <a:spcPts val="0"/>
              </a:spcAft>
              <a:buSzPts val="1300"/>
              <a:buChar char="●"/>
            </a:pPr>
            <a:r>
              <a:rPr lang="en"/>
              <a:t>Can the model be further improved upon by tying it to another asset of the same class or with more stability / predictability ?</a:t>
            </a:r>
            <a:endParaRPr/>
          </a:p>
        </p:txBody>
      </p:sp>
      <p:pic>
        <p:nvPicPr>
          <p:cNvPr id="191" name="Google Shape;191;p21"/>
          <p:cNvPicPr preferRelativeResize="0"/>
          <p:nvPr/>
        </p:nvPicPr>
        <p:blipFill>
          <a:blip r:embed="rId3">
            <a:alphaModFix/>
          </a:blip>
          <a:stretch>
            <a:fillRect/>
          </a:stretch>
        </p:blipFill>
        <p:spPr>
          <a:xfrm>
            <a:off x="5233784" y="1342346"/>
            <a:ext cx="2802076" cy="245881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